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1" r:id="rId2"/>
    <p:sldId id="283" r:id="rId3"/>
    <p:sldId id="284" r:id="rId4"/>
    <p:sldId id="28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 varScale="1">
        <p:scale>
          <a:sx n="86" d="100"/>
          <a:sy n="86" d="100"/>
        </p:scale>
        <p:origin x="157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B98EA-FA44-4C88-A884-3184F2B272C7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7961F-6A1E-40EE-9BBB-AE039CB91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54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1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2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36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77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91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9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7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4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0250" y="304801"/>
            <a:ext cx="5143500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/>
              <a:t>X</a:t>
            </a:r>
            <a:r>
              <a:rPr lang="ja-JP" altLang="en-US" sz="3600" dirty="0"/>
              <a:t>　も　</a:t>
            </a:r>
            <a:r>
              <a:rPr lang="en-US" altLang="ja-JP" sz="3600" dirty="0"/>
              <a:t>Y</a:t>
            </a:r>
            <a:r>
              <a:rPr lang="ja-JP" altLang="en-US" sz="3600" dirty="0"/>
              <a:t>　です。</a:t>
            </a:r>
            <a:r>
              <a:rPr lang="en-US" altLang="ja-JP" sz="2700" dirty="0"/>
              <a:t/>
            </a:r>
            <a:br>
              <a:rPr lang="en-US" altLang="ja-JP" sz="2700" dirty="0"/>
            </a:br>
            <a:r>
              <a:rPr lang="en-US" sz="900" dirty="0"/>
              <a:t>					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914400"/>
            <a:ext cx="7315200" cy="5410200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dirty="0">
                <a:solidFill>
                  <a:schemeClr val="tx1"/>
                </a:solidFill>
              </a:rPr>
              <a:t>これは　えんぴつです。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Kore </a:t>
            </a:r>
            <a:r>
              <a:rPr lang="en-US" altLang="ja-JP" dirty="0" err="1">
                <a:solidFill>
                  <a:schemeClr val="tx1"/>
                </a:solidFill>
              </a:rPr>
              <a:t>wa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 err="1">
                <a:solidFill>
                  <a:schemeClr val="tx1"/>
                </a:solidFill>
              </a:rPr>
              <a:t>enpitsu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 err="1">
                <a:solidFill>
                  <a:schemeClr val="tx1"/>
                </a:solidFill>
              </a:rPr>
              <a:t>desu</a:t>
            </a:r>
            <a:r>
              <a:rPr lang="en-US" altLang="ja-JP" dirty="0">
                <a:solidFill>
                  <a:schemeClr val="tx1"/>
                </a:solidFill>
              </a:rPr>
              <a:t>.</a:t>
            </a:r>
          </a:p>
          <a:p>
            <a:r>
              <a:rPr lang="en-US" altLang="ja-JP" dirty="0">
                <a:solidFill>
                  <a:schemeClr val="tx1"/>
                </a:solidFill>
              </a:rPr>
              <a:t>This is a pencil.</a:t>
            </a:r>
          </a:p>
          <a:p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あれは　えんぴつです。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Are </a:t>
            </a:r>
            <a:r>
              <a:rPr lang="en-US" altLang="ja-JP" dirty="0" err="1">
                <a:solidFill>
                  <a:schemeClr val="tx1"/>
                </a:solidFill>
              </a:rPr>
              <a:t>wa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 err="1">
                <a:solidFill>
                  <a:schemeClr val="tx1"/>
                </a:solidFill>
              </a:rPr>
              <a:t>enpitsu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 err="1">
                <a:solidFill>
                  <a:schemeClr val="tx1"/>
                </a:solidFill>
              </a:rPr>
              <a:t>desu</a:t>
            </a:r>
            <a:r>
              <a:rPr lang="en-US" altLang="ja-JP" dirty="0">
                <a:solidFill>
                  <a:schemeClr val="tx1"/>
                </a:solidFill>
              </a:rPr>
              <a:t>.</a:t>
            </a:r>
          </a:p>
          <a:p>
            <a:r>
              <a:rPr lang="en-US" altLang="ja-JP" dirty="0">
                <a:solidFill>
                  <a:schemeClr val="tx1"/>
                </a:solidFill>
              </a:rPr>
              <a:t>That is a pencil.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↓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これは　えんぴつです。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あれ</a:t>
            </a:r>
            <a:r>
              <a:rPr lang="ja-JP" altLang="en-US" u="sng" dirty="0">
                <a:solidFill>
                  <a:srgbClr val="FF0000"/>
                </a:solidFill>
              </a:rPr>
              <a:t>も</a:t>
            </a:r>
            <a:r>
              <a:rPr lang="ja-JP" altLang="en-US" dirty="0">
                <a:solidFill>
                  <a:schemeClr val="tx1"/>
                </a:solidFill>
              </a:rPr>
              <a:t>　えんぴつです。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Are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u="sng" dirty="0" err="1">
                <a:solidFill>
                  <a:srgbClr val="FF0000"/>
                </a:solidFill>
              </a:rPr>
              <a:t>mo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 err="1">
                <a:solidFill>
                  <a:schemeClr val="tx1"/>
                </a:solidFill>
              </a:rPr>
              <a:t>enpitsu</a:t>
            </a: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 err="1">
                <a:solidFill>
                  <a:schemeClr val="tx1"/>
                </a:solidFill>
              </a:rPr>
              <a:t>desu</a:t>
            </a:r>
            <a:r>
              <a:rPr lang="en-US" altLang="ja-JP" dirty="0">
                <a:solidFill>
                  <a:schemeClr val="tx1"/>
                </a:solidFill>
              </a:rPr>
              <a:t>.</a:t>
            </a:r>
          </a:p>
          <a:p>
            <a:r>
              <a:rPr lang="en-US" altLang="ja-JP" dirty="0">
                <a:solidFill>
                  <a:schemeClr val="tx1"/>
                </a:solidFill>
              </a:rPr>
              <a:t>That is a pencil, </a:t>
            </a:r>
            <a:r>
              <a:rPr lang="en-US" altLang="ja-JP" u="sng" dirty="0">
                <a:solidFill>
                  <a:srgbClr val="FF0000"/>
                </a:solidFill>
              </a:rPr>
              <a:t>too</a:t>
            </a:r>
            <a:r>
              <a:rPr lang="en-US" altLang="ja-JP" dirty="0">
                <a:solidFill>
                  <a:schemeClr val="tx1"/>
                </a:solidFill>
              </a:rPr>
              <a:t>.</a:t>
            </a: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49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512595"/>
          </a:xfrm>
        </p:spPr>
        <p:txBody>
          <a:bodyPr>
            <a:noAutofit/>
          </a:bodyPr>
          <a:lstStyle/>
          <a:p>
            <a:r>
              <a:rPr lang="en-US" sz="2800" dirty="0"/>
              <a:t>  </a:t>
            </a:r>
            <a:r>
              <a:rPr lang="en-US" altLang="ja-JP" sz="2800" dirty="0"/>
              <a:t>~</a:t>
            </a:r>
            <a:r>
              <a:rPr lang="ja-JP" altLang="en-US" sz="2800" dirty="0"/>
              <a:t>ね  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en-US" altLang="ja-JP" sz="2800" dirty="0"/>
              <a:t>If the speaker is seeking the listener’s confirmation or agreement to what has been said, ne (“right?”) is added. </a:t>
            </a:r>
            <a:br>
              <a:rPr lang="en-US" altLang="ja-JP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523" y="1817395"/>
            <a:ext cx="7886700" cy="41833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altLang="ja-JP" dirty="0"/>
              <a:t>A:</a:t>
            </a:r>
            <a:r>
              <a:rPr lang="ja-JP" altLang="en-US" dirty="0"/>
              <a:t>　すずきさんは　がくせいです</a:t>
            </a:r>
            <a:r>
              <a:rPr lang="ja-JP" altLang="en-US" u="sng" dirty="0"/>
              <a:t>ね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Suzuki san </a:t>
            </a:r>
            <a:r>
              <a:rPr lang="en-US" altLang="ja-JP" dirty="0" err="1"/>
              <a:t>wa</a:t>
            </a:r>
            <a:r>
              <a:rPr lang="en-US" altLang="ja-JP" dirty="0"/>
              <a:t> </a:t>
            </a:r>
            <a:r>
              <a:rPr lang="en-US" altLang="ja-JP" dirty="0" err="1"/>
              <a:t>gakusee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u="sng" dirty="0" err="1"/>
              <a:t>ne</a:t>
            </a:r>
            <a:r>
              <a:rPr lang="en-US" altLang="ja-JP" dirty="0"/>
              <a:t>.</a:t>
            </a:r>
          </a:p>
          <a:p>
            <a:pPr marL="0" indent="0">
              <a:buNone/>
            </a:pPr>
            <a:r>
              <a:rPr lang="en-US" altLang="ja-JP" dirty="0"/>
              <a:t> Ms. Suzuki, you are a student, right?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Suzuki: </a:t>
            </a:r>
            <a:r>
              <a:rPr lang="ja-JP" altLang="en-US" dirty="0"/>
              <a:t>はい、そうです。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</a:t>
            </a:r>
            <a:r>
              <a:rPr lang="en-US" altLang="ja-JP" dirty="0"/>
              <a:t>Hai, </a:t>
            </a:r>
            <a:r>
              <a:rPr lang="en-US" altLang="ja-JP" dirty="0" err="1"/>
              <a:t>soo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.</a:t>
            </a:r>
          </a:p>
          <a:p>
            <a:pPr marL="0" indent="0">
              <a:buNone/>
            </a:pPr>
            <a:r>
              <a:rPr lang="en-US" altLang="ja-JP" dirty="0"/>
              <a:t>              Yes, that’s right.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</p:txBody>
      </p:sp>
      <p:pic>
        <p:nvPicPr>
          <p:cNvPr id="2050" name="Picture 2" descr="女子高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505200"/>
            <a:ext cx="22479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72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A</a:t>
            </a:r>
            <a:r>
              <a:rPr lang="ja-JP" altLang="en-US" dirty="0"/>
              <a:t>：おいしいですね。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oishii</a:t>
            </a:r>
            <a:r>
              <a:rPr lang="en-US" altLang="ja-JP" dirty="0"/>
              <a:t> </a:t>
            </a:r>
            <a:r>
              <a:rPr lang="en-US" altLang="ja-JP" dirty="0" err="1"/>
              <a:t>desune</a:t>
            </a:r>
            <a:r>
              <a:rPr lang="en-US" altLang="ja-JP" dirty="0"/>
              <a:t>.</a:t>
            </a:r>
          </a:p>
          <a:p>
            <a:pPr marL="0" indent="0">
              <a:buNone/>
            </a:pPr>
            <a:r>
              <a:rPr lang="en-US" dirty="0"/>
              <a:t>  It’s delicious, isn’t it?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altLang="ja-JP" dirty="0"/>
              <a:t>B</a:t>
            </a:r>
            <a:r>
              <a:rPr lang="ja-JP" altLang="en-US" dirty="0"/>
              <a:t>：ええ、おいしいですね。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dirty="0" err="1"/>
              <a:t>Ee</a:t>
            </a:r>
            <a:r>
              <a:rPr lang="en-US" dirty="0"/>
              <a:t>, </a:t>
            </a:r>
            <a:r>
              <a:rPr lang="en-US" dirty="0" err="1"/>
              <a:t>oishii</a:t>
            </a:r>
            <a:r>
              <a:rPr lang="en-US" dirty="0"/>
              <a:t> </a:t>
            </a:r>
            <a:r>
              <a:rPr lang="en-US" dirty="0" err="1"/>
              <a:t>desune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   Yeah, it’s delicious.</a:t>
            </a:r>
          </a:p>
          <a:p>
            <a:pPr marL="0" indent="0">
              <a:buNone/>
            </a:pPr>
            <a:r>
              <a:rPr lang="en-US" dirty="0"/>
              <a:t>    (I agree.)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おいしい笑顔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524635"/>
            <a:ext cx="3048000" cy="266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90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2133600"/>
          </a:xfrm>
        </p:spPr>
        <p:txBody>
          <a:bodyPr>
            <a:noAutofit/>
          </a:bodyPr>
          <a:lstStyle/>
          <a:p>
            <a:r>
              <a:rPr lang="en-US" altLang="ja-JP" sz="3200" dirty="0"/>
              <a:t>~</a:t>
            </a:r>
            <a:r>
              <a:rPr lang="ja-JP" altLang="en-US" sz="3200" dirty="0"/>
              <a:t>よ  </a:t>
            </a:r>
            <a:r>
              <a:rPr lang="en-US" altLang="ja-JP" sz="3200" dirty="0"/>
              <a:t/>
            </a:r>
            <a:br>
              <a:rPr lang="en-US" altLang="ja-JP" sz="3200" dirty="0"/>
            </a:br>
            <a:r>
              <a:rPr lang="en-US" altLang="ja-JP" sz="2800" dirty="0"/>
              <a:t>If speaker wants to assure the listener of what has been said, “</a:t>
            </a:r>
            <a:r>
              <a:rPr lang="en-US" altLang="ja-JP" sz="2800" dirty="0" err="1"/>
              <a:t>yo</a:t>
            </a:r>
            <a:r>
              <a:rPr lang="en-US" altLang="ja-JP" sz="2800" dirty="0"/>
              <a:t>” is added to a statement.  It is used to emphasize information which the listener does not know.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667000"/>
            <a:ext cx="7886700" cy="3810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sz="12800" dirty="0"/>
              <a:t>A:</a:t>
            </a:r>
            <a:r>
              <a:rPr lang="ja-JP" altLang="en-US" sz="12800" dirty="0"/>
              <a:t>とんかつは　さかなですか。</a:t>
            </a:r>
            <a:endParaRPr lang="en-US" altLang="ja-JP" sz="12800" dirty="0"/>
          </a:p>
          <a:p>
            <a:pPr marL="0" indent="0">
              <a:buNone/>
            </a:pPr>
            <a:r>
              <a:rPr lang="ja-JP" altLang="en-US" sz="12800" dirty="0"/>
              <a:t>　　</a:t>
            </a:r>
            <a:r>
              <a:rPr lang="en-US" altLang="ja-JP" sz="12800" dirty="0" err="1"/>
              <a:t>tonkatsu</a:t>
            </a:r>
            <a:r>
              <a:rPr lang="en-US" altLang="ja-JP" sz="12800" dirty="0"/>
              <a:t> </a:t>
            </a:r>
            <a:r>
              <a:rPr lang="en-US" altLang="ja-JP" sz="12800" dirty="0" err="1"/>
              <a:t>wa</a:t>
            </a:r>
            <a:r>
              <a:rPr lang="en-US" altLang="ja-JP" sz="12800" dirty="0"/>
              <a:t> </a:t>
            </a:r>
            <a:r>
              <a:rPr lang="en-US" altLang="ja-JP" sz="12800" dirty="0" err="1"/>
              <a:t>sakana</a:t>
            </a:r>
            <a:r>
              <a:rPr lang="en-US" altLang="ja-JP" sz="12800" dirty="0"/>
              <a:t> </a:t>
            </a:r>
            <a:r>
              <a:rPr lang="en-US" altLang="ja-JP" sz="12800" dirty="0" err="1"/>
              <a:t>desuka</a:t>
            </a:r>
            <a:r>
              <a:rPr lang="en-US" altLang="ja-JP" sz="12800" dirty="0"/>
              <a:t>.</a:t>
            </a:r>
          </a:p>
          <a:p>
            <a:pPr marL="0" indent="0">
              <a:buNone/>
            </a:pPr>
            <a:r>
              <a:rPr lang="en-US" sz="12800" dirty="0"/>
              <a:t>      Is </a:t>
            </a:r>
            <a:r>
              <a:rPr lang="en-US" sz="12800" dirty="0" err="1"/>
              <a:t>tonkatsu</a:t>
            </a:r>
            <a:r>
              <a:rPr lang="en-US" sz="12800" dirty="0"/>
              <a:t> fish?</a:t>
            </a:r>
          </a:p>
          <a:p>
            <a:pPr marL="0" indent="0">
              <a:buNone/>
            </a:pPr>
            <a:endParaRPr lang="en-US" sz="12800" dirty="0"/>
          </a:p>
          <a:p>
            <a:pPr marL="0" indent="0">
              <a:buNone/>
            </a:pPr>
            <a:r>
              <a:rPr lang="ja-JP" altLang="en-US" sz="12800" dirty="0"/>
              <a:t>  </a:t>
            </a:r>
            <a:r>
              <a:rPr lang="en-US" altLang="ja-JP" sz="12800" dirty="0"/>
              <a:t>B:</a:t>
            </a:r>
            <a:r>
              <a:rPr lang="ja-JP" altLang="en-US" sz="12800" dirty="0"/>
              <a:t>いいえ、とんかつは　さかなじゃないですよ。</a:t>
            </a:r>
            <a:endParaRPr lang="en-US" altLang="ja-JP" sz="12800" dirty="0"/>
          </a:p>
          <a:p>
            <a:pPr marL="0" indent="0">
              <a:buNone/>
            </a:pPr>
            <a:r>
              <a:rPr lang="ja-JP" altLang="en-US" sz="12800" dirty="0"/>
              <a:t>　　</a:t>
            </a:r>
            <a:r>
              <a:rPr lang="en-US" altLang="ja-JP" sz="12800" dirty="0" err="1"/>
              <a:t>Iie</a:t>
            </a:r>
            <a:r>
              <a:rPr lang="en-US" altLang="ja-JP" sz="12800" dirty="0"/>
              <a:t>, </a:t>
            </a:r>
            <a:r>
              <a:rPr lang="en-US" altLang="ja-JP" sz="12800" dirty="0" err="1"/>
              <a:t>tonkatsu</a:t>
            </a:r>
            <a:r>
              <a:rPr lang="en-US" altLang="ja-JP" sz="12800" dirty="0"/>
              <a:t> </a:t>
            </a:r>
            <a:r>
              <a:rPr lang="en-US" altLang="ja-JP" sz="12800" dirty="0" err="1"/>
              <a:t>wa</a:t>
            </a:r>
            <a:r>
              <a:rPr lang="en-US" altLang="ja-JP" sz="12800" dirty="0"/>
              <a:t> </a:t>
            </a:r>
            <a:r>
              <a:rPr lang="en-US" altLang="ja-JP" sz="12800" dirty="0" err="1"/>
              <a:t>sakana</a:t>
            </a:r>
            <a:r>
              <a:rPr lang="en-US" altLang="ja-JP" sz="12800" dirty="0"/>
              <a:t> </a:t>
            </a:r>
            <a:r>
              <a:rPr lang="en-US" altLang="ja-JP" sz="12800" dirty="0" err="1"/>
              <a:t>janai</a:t>
            </a:r>
            <a:r>
              <a:rPr lang="en-US" altLang="ja-JP" sz="12800" dirty="0"/>
              <a:t> </a:t>
            </a:r>
            <a:r>
              <a:rPr lang="en-US" altLang="ja-JP" sz="12800" dirty="0" err="1"/>
              <a:t>desu</a:t>
            </a:r>
            <a:r>
              <a:rPr lang="en-US" altLang="ja-JP" sz="12800" dirty="0"/>
              <a:t> </a:t>
            </a:r>
            <a:r>
              <a:rPr lang="en-US" altLang="ja-JP" sz="12800" dirty="0" err="1"/>
              <a:t>yo</a:t>
            </a:r>
            <a:r>
              <a:rPr lang="en-US" altLang="ja-JP" sz="12800" dirty="0"/>
              <a:t>.</a:t>
            </a:r>
          </a:p>
          <a:p>
            <a:pPr marL="0" indent="0">
              <a:buNone/>
            </a:pPr>
            <a:r>
              <a:rPr lang="en-US" sz="12800" dirty="0"/>
              <a:t>      No. (Let me assure you. ) “</a:t>
            </a:r>
            <a:r>
              <a:rPr lang="en-US" sz="12800" dirty="0" err="1"/>
              <a:t>Tonkatsu</a:t>
            </a:r>
            <a:r>
              <a:rPr lang="en-US" sz="12800" dirty="0"/>
              <a:t>” is not fish.</a:t>
            </a:r>
          </a:p>
          <a:p>
            <a:pPr marL="0" indent="0">
              <a:buNone/>
            </a:pPr>
            <a:endParaRPr lang="en-US" sz="12800" dirty="0"/>
          </a:p>
          <a:p>
            <a:pPr marL="0" indent="0">
              <a:buNone/>
            </a:pPr>
            <a:r>
              <a:rPr lang="en-US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75134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2364</TotalTime>
  <Words>305</Words>
  <Application>Microsoft Office PowerPoint</Application>
  <PresentationFormat>On-screen Show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Office Theme</vt:lpstr>
      <vt:lpstr>X　も　Y　です。       </vt:lpstr>
      <vt:lpstr>  ~ね   If the speaker is seeking the listener’s confirmation or agreement to what has been said, ne (“right?”) is added.  </vt:lpstr>
      <vt:lpstr>PowerPoint Presentation</vt:lpstr>
      <vt:lpstr>~よ   If speaker wants to assure the listener of what has been said, “yo” is added to a statement.  It is used to emphasize information which the listener does not know.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Izumi Krasznai</dc:creator>
  <cp:lastModifiedBy>Adachi, Izumi</cp:lastModifiedBy>
  <cp:revision>104</cp:revision>
  <dcterms:created xsi:type="dcterms:W3CDTF">2014-09-17T03:05:47Z</dcterms:created>
  <dcterms:modified xsi:type="dcterms:W3CDTF">2021-02-08T17:52:19Z</dcterms:modified>
</cp:coreProperties>
</file>